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</p:sldIdLst>
  <p:sldSz cx="43883263" cy="329041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868" autoAdjust="0"/>
    <p:restoredTop sz="94660"/>
  </p:normalViewPr>
  <p:slideViewPr>
    <p:cSldViewPr snapToGrid="0">
      <p:cViewPr varScale="1">
        <p:scale>
          <a:sx n="15" d="100"/>
          <a:sy n="15" d="100"/>
        </p:scale>
        <p:origin x="189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245" y="5385004"/>
            <a:ext cx="37300774" cy="11455506"/>
          </a:xfrm>
        </p:spPr>
        <p:txBody>
          <a:bodyPr anchor="b"/>
          <a:lstStyle>
            <a:lvl1pPr algn="ctr">
              <a:defRPr sz="2878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5408" y="17282279"/>
            <a:ext cx="32912447" cy="7944208"/>
          </a:xfrm>
        </p:spPr>
        <p:txBody>
          <a:bodyPr/>
          <a:lstStyle>
            <a:lvl1pPr marL="0" indent="0" algn="ctr">
              <a:buNone/>
              <a:defRPr sz="11515"/>
            </a:lvl1pPr>
            <a:lvl2pPr marL="2193600" indent="0" algn="ctr">
              <a:buNone/>
              <a:defRPr sz="9596"/>
            </a:lvl2pPr>
            <a:lvl3pPr marL="4387200" indent="0" algn="ctr">
              <a:buNone/>
              <a:defRPr sz="8636"/>
            </a:lvl3pPr>
            <a:lvl4pPr marL="6580800" indent="0" algn="ctr">
              <a:buNone/>
              <a:defRPr sz="7677"/>
            </a:lvl4pPr>
            <a:lvl5pPr marL="8774400" indent="0" algn="ctr">
              <a:buNone/>
              <a:defRPr sz="7677"/>
            </a:lvl5pPr>
            <a:lvl6pPr marL="10967999" indent="0" algn="ctr">
              <a:buNone/>
              <a:defRPr sz="7677"/>
            </a:lvl6pPr>
            <a:lvl7pPr marL="13161599" indent="0" algn="ctr">
              <a:buNone/>
              <a:defRPr sz="7677"/>
            </a:lvl7pPr>
            <a:lvl8pPr marL="15355199" indent="0" algn="ctr">
              <a:buNone/>
              <a:defRPr sz="7677"/>
            </a:lvl8pPr>
            <a:lvl9pPr marL="17548799" indent="0" algn="ctr">
              <a:buNone/>
              <a:defRPr sz="7677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C822-0B61-4F56-A900-113F9C6819D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B0CC-A87F-413A-B61E-07CF3DC5A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38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C822-0B61-4F56-A900-113F9C6819D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B0CC-A87F-413A-B61E-07CF3DC5A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561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121" y="8203188"/>
            <a:ext cx="37849314" cy="13687195"/>
          </a:xfrm>
        </p:spPr>
        <p:txBody>
          <a:bodyPr anchor="b"/>
          <a:lstStyle>
            <a:lvl1pPr>
              <a:defRPr sz="2878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121" y="22019869"/>
            <a:ext cx="37849314" cy="7197772"/>
          </a:xfrm>
        </p:spPr>
        <p:txBody>
          <a:bodyPr/>
          <a:lstStyle>
            <a:lvl1pPr marL="0" indent="0">
              <a:buNone/>
              <a:defRPr sz="11515">
                <a:solidFill>
                  <a:schemeClr val="tx1"/>
                </a:solidFill>
              </a:defRPr>
            </a:lvl1pPr>
            <a:lvl2pPr marL="2193600" indent="0">
              <a:buNone/>
              <a:defRPr sz="9596">
                <a:solidFill>
                  <a:schemeClr val="tx1">
                    <a:tint val="75000"/>
                  </a:schemeClr>
                </a:solidFill>
              </a:defRPr>
            </a:lvl2pPr>
            <a:lvl3pPr marL="4387200" indent="0">
              <a:buNone/>
              <a:defRPr sz="8636">
                <a:solidFill>
                  <a:schemeClr val="tx1">
                    <a:tint val="75000"/>
                  </a:schemeClr>
                </a:solidFill>
              </a:defRPr>
            </a:lvl3pPr>
            <a:lvl4pPr marL="6580800" indent="0">
              <a:buNone/>
              <a:defRPr sz="7677">
                <a:solidFill>
                  <a:schemeClr val="tx1">
                    <a:tint val="75000"/>
                  </a:schemeClr>
                </a:solidFill>
              </a:defRPr>
            </a:lvl4pPr>
            <a:lvl5pPr marL="8774400" indent="0">
              <a:buNone/>
              <a:defRPr sz="7677">
                <a:solidFill>
                  <a:schemeClr val="tx1">
                    <a:tint val="75000"/>
                  </a:schemeClr>
                </a:solidFill>
              </a:defRPr>
            </a:lvl5pPr>
            <a:lvl6pPr marL="10967999" indent="0">
              <a:buNone/>
              <a:defRPr sz="7677">
                <a:solidFill>
                  <a:schemeClr val="tx1">
                    <a:tint val="75000"/>
                  </a:schemeClr>
                </a:solidFill>
              </a:defRPr>
            </a:lvl6pPr>
            <a:lvl7pPr marL="13161599" indent="0">
              <a:buNone/>
              <a:defRPr sz="7677">
                <a:solidFill>
                  <a:schemeClr val="tx1">
                    <a:tint val="75000"/>
                  </a:schemeClr>
                </a:solidFill>
              </a:defRPr>
            </a:lvl7pPr>
            <a:lvl8pPr marL="15355199" indent="0">
              <a:buNone/>
              <a:defRPr sz="7677">
                <a:solidFill>
                  <a:schemeClr val="tx1">
                    <a:tint val="75000"/>
                  </a:schemeClr>
                </a:solidFill>
              </a:defRPr>
            </a:lvl8pPr>
            <a:lvl9pPr marL="17548799" indent="0">
              <a:buNone/>
              <a:defRPr sz="76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C822-0B61-4F56-A900-113F9C6819D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B0CC-A87F-413A-B61E-07CF3DC5A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19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974" y="8759197"/>
            <a:ext cx="18650387" cy="208773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5902" y="8759197"/>
            <a:ext cx="18650387" cy="208773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C822-0B61-4F56-A900-113F9C6819D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B0CC-A87F-413A-B61E-07CF3DC5A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1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2690" y="1751846"/>
            <a:ext cx="37849314" cy="635994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2695" y="8066080"/>
            <a:ext cx="18564674" cy="3953061"/>
          </a:xfrm>
        </p:spPr>
        <p:txBody>
          <a:bodyPr anchor="b"/>
          <a:lstStyle>
            <a:lvl1pPr marL="0" indent="0">
              <a:buNone/>
              <a:defRPr sz="11515" b="1"/>
            </a:lvl1pPr>
            <a:lvl2pPr marL="2193600" indent="0">
              <a:buNone/>
              <a:defRPr sz="9596" b="1"/>
            </a:lvl2pPr>
            <a:lvl3pPr marL="4387200" indent="0">
              <a:buNone/>
              <a:defRPr sz="8636" b="1"/>
            </a:lvl3pPr>
            <a:lvl4pPr marL="6580800" indent="0">
              <a:buNone/>
              <a:defRPr sz="7677" b="1"/>
            </a:lvl4pPr>
            <a:lvl5pPr marL="8774400" indent="0">
              <a:buNone/>
              <a:defRPr sz="7677" b="1"/>
            </a:lvl5pPr>
            <a:lvl6pPr marL="10967999" indent="0">
              <a:buNone/>
              <a:defRPr sz="7677" b="1"/>
            </a:lvl6pPr>
            <a:lvl7pPr marL="13161599" indent="0">
              <a:buNone/>
              <a:defRPr sz="7677" b="1"/>
            </a:lvl7pPr>
            <a:lvl8pPr marL="15355199" indent="0">
              <a:buNone/>
              <a:defRPr sz="7677" b="1"/>
            </a:lvl8pPr>
            <a:lvl9pPr marL="17548799" indent="0">
              <a:buNone/>
              <a:defRPr sz="767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2695" y="12019141"/>
            <a:ext cx="18564674" cy="1767834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5904" y="8066080"/>
            <a:ext cx="18656103" cy="3953061"/>
          </a:xfrm>
        </p:spPr>
        <p:txBody>
          <a:bodyPr anchor="b"/>
          <a:lstStyle>
            <a:lvl1pPr marL="0" indent="0">
              <a:buNone/>
              <a:defRPr sz="11515" b="1"/>
            </a:lvl1pPr>
            <a:lvl2pPr marL="2193600" indent="0">
              <a:buNone/>
              <a:defRPr sz="9596" b="1"/>
            </a:lvl2pPr>
            <a:lvl3pPr marL="4387200" indent="0">
              <a:buNone/>
              <a:defRPr sz="8636" b="1"/>
            </a:lvl3pPr>
            <a:lvl4pPr marL="6580800" indent="0">
              <a:buNone/>
              <a:defRPr sz="7677" b="1"/>
            </a:lvl4pPr>
            <a:lvl5pPr marL="8774400" indent="0">
              <a:buNone/>
              <a:defRPr sz="7677" b="1"/>
            </a:lvl5pPr>
            <a:lvl6pPr marL="10967999" indent="0">
              <a:buNone/>
              <a:defRPr sz="7677" b="1"/>
            </a:lvl6pPr>
            <a:lvl7pPr marL="13161599" indent="0">
              <a:buNone/>
              <a:defRPr sz="7677" b="1"/>
            </a:lvl7pPr>
            <a:lvl8pPr marL="15355199" indent="0">
              <a:buNone/>
              <a:defRPr sz="7677" b="1"/>
            </a:lvl8pPr>
            <a:lvl9pPr marL="17548799" indent="0">
              <a:buNone/>
              <a:defRPr sz="7677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5904" y="12019141"/>
            <a:ext cx="18656103" cy="1767834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C822-0B61-4F56-A900-113F9C6819D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B0CC-A87F-413A-B61E-07CF3DC5A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13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C822-0B61-4F56-A900-113F9C6819D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B0CC-A87F-413A-B61E-07CF3DC5A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133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C822-0B61-4F56-A900-113F9C6819D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B0CC-A87F-413A-B61E-07CF3DC5A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6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2690" y="2193608"/>
            <a:ext cx="14153495" cy="7677626"/>
          </a:xfrm>
        </p:spPr>
        <p:txBody>
          <a:bodyPr anchor="b"/>
          <a:lstStyle>
            <a:lvl1pPr>
              <a:defRPr sz="1535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6102" y="4737590"/>
            <a:ext cx="22215902" cy="23383247"/>
          </a:xfrm>
        </p:spPr>
        <p:txBody>
          <a:bodyPr/>
          <a:lstStyle>
            <a:lvl1pPr>
              <a:defRPr sz="15353"/>
            </a:lvl1pPr>
            <a:lvl2pPr>
              <a:defRPr sz="13434"/>
            </a:lvl2pPr>
            <a:lvl3pPr>
              <a:defRPr sz="11515"/>
            </a:lvl3pPr>
            <a:lvl4pPr>
              <a:defRPr sz="9596"/>
            </a:lvl4pPr>
            <a:lvl5pPr>
              <a:defRPr sz="9596"/>
            </a:lvl5pPr>
            <a:lvl6pPr>
              <a:defRPr sz="9596"/>
            </a:lvl6pPr>
            <a:lvl7pPr>
              <a:defRPr sz="9596"/>
            </a:lvl7pPr>
            <a:lvl8pPr>
              <a:defRPr sz="9596"/>
            </a:lvl8pPr>
            <a:lvl9pPr>
              <a:defRPr sz="9596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2690" y="9871234"/>
            <a:ext cx="14153495" cy="18287682"/>
          </a:xfrm>
        </p:spPr>
        <p:txBody>
          <a:bodyPr/>
          <a:lstStyle>
            <a:lvl1pPr marL="0" indent="0">
              <a:buNone/>
              <a:defRPr sz="7677"/>
            </a:lvl1pPr>
            <a:lvl2pPr marL="2193600" indent="0">
              <a:buNone/>
              <a:defRPr sz="6717"/>
            </a:lvl2pPr>
            <a:lvl3pPr marL="4387200" indent="0">
              <a:buNone/>
              <a:defRPr sz="5757"/>
            </a:lvl3pPr>
            <a:lvl4pPr marL="6580800" indent="0">
              <a:buNone/>
              <a:defRPr sz="4798"/>
            </a:lvl4pPr>
            <a:lvl5pPr marL="8774400" indent="0">
              <a:buNone/>
              <a:defRPr sz="4798"/>
            </a:lvl5pPr>
            <a:lvl6pPr marL="10967999" indent="0">
              <a:buNone/>
              <a:defRPr sz="4798"/>
            </a:lvl6pPr>
            <a:lvl7pPr marL="13161599" indent="0">
              <a:buNone/>
              <a:defRPr sz="4798"/>
            </a:lvl7pPr>
            <a:lvl8pPr marL="15355199" indent="0">
              <a:buNone/>
              <a:defRPr sz="4798"/>
            </a:lvl8pPr>
            <a:lvl9pPr marL="17548799" indent="0">
              <a:buNone/>
              <a:defRPr sz="4798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C822-0B61-4F56-A900-113F9C6819D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B0CC-A87F-413A-B61E-07CF3DC5A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452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2690" y="2193608"/>
            <a:ext cx="14153495" cy="7677626"/>
          </a:xfrm>
        </p:spPr>
        <p:txBody>
          <a:bodyPr anchor="b"/>
          <a:lstStyle>
            <a:lvl1pPr>
              <a:defRPr sz="15353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6102" y="4737590"/>
            <a:ext cx="22215902" cy="23383247"/>
          </a:xfrm>
        </p:spPr>
        <p:txBody>
          <a:bodyPr anchor="t"/>
          <a:lstStyle>
            <a:lvl1pPr marL="0" indent="0">
              <a:buNone/>
              <a:defRPr sz="15353"/>
            </a:lvl1pPr>
            <a:lvl2pPr marL="2193600" indent="0">
              <a:buNone/>
              <a:defRPr sz="13434"/>
            </a:lvl2pPr>
            <a:lvl3pPr marL="4387200" indent="0">
              <a:buNone/>
              <a:defRPr sz="11515"/>
            </a:lvl3pPr>
            <a:lvl4pPr marL="6580800" indent="0">
              <a:buNone/>
              <a:defRPr sz="9596"/>
            </a:lvl4pPr>
            <a:lvl5pPr marL="8774400" indent="0">
              <a:buNone/>
              <a:defRPr sz="9596"/>
            </a:lvl5pPr>
            <a:lvl6pPr marL="10967999" indent="0">
              <a:buNone/>
              <a:defRPr sz="9596"/>
            </a:lvl6pPr>
            <a:lvl7pPr marL="13161599" indent="0">
              <a:buNone/>
              <a:defRPr sz="9596"/>
            </a:lvl7pPr>
            <a:lvl8pPr marL="15355199" indent="0">
              <a:buNone/>
              <a:defRPr sz="9596"/>
            </a:lvl8pPr>
            <a:lvl9pPr marL="17548799" indent="0">
              <a:buNone/>
              <a:defRPr sz="9596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2690" y="9871234"/>
            <a:ext cx="14153495" cy="18287682"/>
          </a:xfrm>
        </p:spPr>
        <p:txBody>
          <a:bodyPr/>
          <a:lstStyle>
            <a:lvl1pPr marL="0" indent="0">
              <a:buNone/>
              <a:defRPr sz="7677"/>
            </a:lvl1pPr>
            <a:lvl2pPr marL="2193600" indent="0">
              <a:buNone/>
              <a:defRPr sz="6717"/>
            </a:lvl2pPr>
            <a:lvl3pPr marL="4387200" indent="0">
              <a:buNone/>
              <a:defRPr sz="5757"/>
            </a:lvl3pPr>
            <a:lvl4pPr marL="6580800" indent="0">
              <a:buNone/>
              <a:defRPr sz="4798"/>
            </a:lvl4pPr>
            <a:lvl5pPr marL="8774400" indent="0">
              <a:buNone/>
              <a:defRPr sz="4798"/>
            </a:lvl5pPr>
            <a:lvl6pPr marL="10967999" indent="0">
              <a:buNone/>
              <a:defRPr sz="4798"/>
            </a:lvl6pPr>
            <a:lvl7pPr marL="13161599" indent="0">
              <a:buNone/>
              <a:defRPr sz="4798"/>
            </a:lvl7pPr>
            <a:lvl8pPr marL="15355199" indent="0">
              <a:buNone/>
              <a:defRPr sz="4798"/>
            </a:lvl8pPr>
            <a:lvl9pPr marL="17548799" indent="0">
              <a:buNone/>
              <a:defRPr sz="4798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C822-0B61-4F56-A900-113F9C6819D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B0CC-A87F-413A-B61E-07CF3DC5A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14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C822-0B61-4F56-A900-113F9C6819D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B0CC-A87F-413A-B61E-07CF3DC5A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41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3962" y="1751839"/>
            <a:ext cx="9462329" cy="2788471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6977" y="1751839"/>
            <a:ext cx="27838445" cy="2788471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BC822-0B61-4F56-A900-113F9C6819D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7B0CC-A87F-413A-B61E-07CF3DC5A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204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6975" y="1751846"/>
            <a:ext cx="37849314" cy="63599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6975" y="8759197"/>
            <a:ext cx="37849314" cy="20877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6974" y="30497245"/>
            <a:ext cx="9873734" cy="1751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BC822-0B61-4F56-A900-113F9C6819D6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6331" y="30497245"/>
            <a:ext cx="14810601" cy="1751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2555" y="30497245"/>
            <a:ext cx="9873734" cy="17518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97B0CC-A87F-413A-B61E-07CF3DC5A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27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4387200" rtl="0" eaLnBrk="1" latinLnBrk="0" hangingPunct="1">
        <a:lnSpc>
          <a:spcPct val="90000"/>
        </a:lnSpc>
        <a:spcBef>
          <a:spcPct val="0"/>
        </a:spcBef>
        <a:buNone/>
        <a:defRPr sz="21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6800" indent="-1096800" algn="l" defTabSz="4387200" rtl="0" eaLnBrk="1" latinLnBrk="0" hangingPunct="1">
        <a:lnSpc>
          <a:spcPct val="90000"/>
        </a:lnSpc>
        <a:spcBef>
          <a:spcPts val="4798"/>
        </a:spcBef>
        <a:buFont typeface="Arial" panose="020B0604020202020204" pitchFamily="34" charset="0"/>
        <a:buChar char="•"/>
        <a:defRPr sz="13434" kern="1200">
          <a:solidFill>
            <a:schemeClr val="tx1"/>
          </a:solidFill>
          <a:latin typeface="+mn-lt"/>
          <a:ea typeface="+mn-ea"/>
          <a:cs typeface="+mn-cs"/>
        </a:defRPr>
      </a:lvl1pPr>
      <a:lvl2pPr marL="3290400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11515" kern="1200">
          <a:solidFill>
            <a:schemeClr val="tx1"/>
          </a:solidFill>
          <a:latin typeface="+mn-lt"/>
          <a:ea typeface="+mn-ea"/>
          <a:cs typeface="+mn-cs"/>
        </a:defRPr>
      </a:lvl2pPr>
      <a:lvl3pPr marL="5484000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9596" kern="1200">
          <a:solidFill>
            <a:schemeClr val="tx1"/>
          </a:solidFill>
          <a:latin typeface="+mn-lt"/>
          <a:ea typeface="+mn-ea"/>
          <a:cs typeface="+mn-cs"/>
        </a:defRPr>
      </a:lvl3pPr>
      <a:lvl4pPr marL="7677600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8636" kern="1200">
          <a:solidFill>
            <a:schemeClr val="tx1"/>
          </a:solidFill>
          <a:latin typeface="+mn-lt"/>
          <a:ea typeface="+mn-ea"/>
          <a:cs typeface="+mn-cs"/>
        </a:defRPr>
      </a:lvl4pPr>
      <a:lvl5pPr marL="9871199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8636" kern="1200">
          <a:solidFill>
            <a:schemeClr val="tx1"/>
          </a:solidFill>
          <a:latin typeface="+mn-lt"/>
          <a:ea typeface="+mn-ea"/>
          <a:cs typeface="+mn-cs"/>
        </a:defRPr>
      </a:lvl5pPr>
      <a:lvl6pPr marL="12064799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8636" kern="1200">
          <a:solidFill>
            <a:schemeClr val="tx1"/>
          </a:solidFill>
          <a:latin typeface="+mn-lt"/>
          <a:ea typeface="+mn-ea"/>
          <a:cs typeface="+mn-cs"/>
        </a:defRPr>
      </a:lvl6pPr>
      <a:lvl7pPr marL="14258399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8636" kern="1200">
          <a:solidFill>
            <a:schemeClr val="tx1"/>
          </a:solidFill>
          <a:latin typeface="+mn-lt"/>
          <a:ea typeface="+mn-ea"/>
          <a:cs typeface="+mn-cs"/>
        </a:defRPr>
      </a:lvl7pPr>
      <a:lvl8pPr marL="16451999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8636" kern="1200">
          <a:solidFill>
            <a:schemeClr val="tx1"/>
          </a:solidFill>
          <a:latin typeface="+mn-lt"/>
          <a:ea typeface="+mn-ea"/>
          <a:cs typeface="+mn-cs"/>
        </a:defRPr>
      </a:lvl8pPr>
      <a:lvl9pPr marL="18645599" indent="-1096800" algn="l" defTabSz="4387200" rtl="0" eaLnBrk="1" latinLnBrk="0" hangingPunct="1">
        <a:lnSpc>
          <a:spcPct val="90000"/>
        </a:lnSpc>
        <a:spcBef>
          <a:spcPts val="2399"/>
        </a:spcBef>
        <a:buFont typeface="Arial" panose="020B0604020202020204" pitchFamily="34" charset="0"/>
        <a:buChar char="•"/>
        <a:defRPr sz="86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1pPr>
      <a:lvl2pPr marL="2193600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2pPr>
      <a:lvl3pPr marL="4387200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3pPr>
      <a:lvl4pPr marL="6580800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4pPr>
      <a:lvl5pPr marL="8774400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5pPr>
      <a:lvl6pPr marL="10967999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6pPr>
      <a:lvl7pPr marL="13161599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7pPr>
      <a:lvl8pPr marL="15355199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8pPr>
      <a:lvl9pPr marL="17548799" algn="l" defTabSz="4387200" rtl="0" eaLnBrk="1" latinLnBrk="0" hangingPunct="1">
        <a:defRPr sz="86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175657" y="522514"/>
            <a:ext cx="41605200" cy="46373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500" b="1" dirty="0" smtClean="0">
                <a:cs typeface="Times New Roman" panose="02020603050405020304" pitchFamily="18" charset="0"/>
              </a:rPr>
              <a:t>People with ASD: Therapeutic Riding and Stress Levels and Observed Social Conducts </a:t>
            </a:r>
            <a:endParaRPr lang="en-US" sz="8500" b="1" dirty="0"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75657" y="5617029"/>
            <a:ext cx="41605200" cy="20247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600" b="1" dirty="0" smtClean="0">
                <a:cs typeface="Times New Roman" panose="02020603050405020304" pitchFamily="18" charset="0"/>
              </a:rPr>
              <a:t>AUTHOR’S NAME</a:t>
            </a:r>
            <a:r>
              <a:rPr lang="en-US" sz="5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5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175657" y="8556171"/>
            <a:ext cx="10776857" cy="9209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800" b="1" dirty="0" smtClean="0"/>
              <a:t>  	Introduction</a:t>
            </a:r>
            <a:endParaRPr lang="en-US" sz="4800" b="1" dirty="0"/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7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ASD 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(Autism Spectrum Disorder) is a long-term disorder related to neurodevelopment and affects 1% of the whole </a:t>
            </a:r>
            <a:r>
              <a:rPr lang="en-US" sz="27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population.</a:t>
            </a:r>
            <a:endParaRPr lang="en-US" sz="27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7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Adults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' diagnosed with ASD experience high levels of Perceived stress that contributes to Social functioning </a:t>
            </a:r>
            <a:r>
              <a:rPr lang="en-US" sz="27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impairments.</a:t>
            </a:r>
            <a:endParaRPr lang="en-US" sz="27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7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Animal-assisted 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therapy via horses has shown improvements in psychological, physical, educational, and social areas of individuals with </a:t>
            </a:r>
            <a:r>
              <a:rPr lang="en-US" sz="27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disabilities. </a:t>
            </a:r>
            <a:endParaRPr lang="en-US" sz="27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7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</a:t>
            </a:r>
            <a:r>
              <a:rPr lang="en-US" sz="27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study assesses equestrian design therapy's effects on controlled stress and social behaviors in individuals who have ASD.</a:t>
            </a:r>
          </a:p>
          <a:p>
            <a:endParaRPr lang="en-US" sz="2400" dirty="0"/>
          </a:p>
        </p:txBody>
      </p:sp>
      <p:sp>
        <p:nvSpPr>
          <p:cNvPr id="23" name="Rounded Rectangle 22"/>
          <p:cNvSpPr/>
          <p:nvPr/>
        </p:nvSpPr>
        <p:spPr>
          <a:xfrm>
            <a:off x="1045030" y="18656299"/>
            <a:ext cx="10776857" cy="72081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Hypothesis</a:t>
            </a:r>
          </a:p>
          <a:p>
            <a:pPr marL="457200" marR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continuous six weeks of therapeutic riding on an individual suffering from ASD will develop: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Increased levels of social responsiveness 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Reduced levels of stress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2866915" y="27417711"/>
            <a:ext cx="21814970" cy="561702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indent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Methodology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study utilized eight therapeutics who assisted the patients, two of which finished the post and the pre surveys. 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Demographics </a:t>
            </a:r>
          </a:p>
          <a:p>
            <a:pPr marL="457200" marR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Average age: 45.7 years</a:t>
            </a:r>
          </a:p>
          <a:p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Seven participants were white, while one had a Spanish origin</a:t>
            </a:r>
            <a:endParaRPr lang="en-US" sz="3200" dirty="0"/>
          </a:p>
        </p:txBody>
      </p:sp>
      <p:sp>
        <p:nvSpPr>
          <p:cNvPr id="25" name="Rectangle 24"/>
          <p:cNvSpPr/>
          <p:nvPr/>
        </p:nvSpPr>
        <p:spPr>
          <a:xfrm>
            <a:off x="12866915" y="9470570"/>
            <a:ext cx="21814970" cy="175695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indent="457200" algn="ctr">
              <a:lnSpc>
                <a:spcPct val="200000"/>
              </a:lnSpc>
            </a:pPr>
            <a:r>
              <a:rPr lang="en-US" sz="6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Results</a:t>
            </a: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36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study found no major result concerning perceived </a:t>
            </a:r>
            <a:r>
              <a:rPr lang="en-US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stress </a:t>
            </a: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 responsiveness</a:t>
            </a:r>
            <a:endParaRPr lang="en-US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>
              <a:lnSpc>
                <a:spcPct val="200000"/>
              </a:lnSpc>
            </a:pP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 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one outcomes </a:t>
            </a:r>
          </a:p>
          <a:p>
            <a:pPr marL="4229100" lvl="8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1. Raised </a:t>
            </a: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maladaptive character in </a:t>
            </a:r>
            <a:r>
              <a:rPr lang="en-US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every </a:t>
            </a: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 behavior sector</a:t>
            </a:r>
          </a:p>
          <a:p>
            <a:pPr marL="4229100" lvl="8" indent="-5715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2. A </a:t>
            </a: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small drop in perceived stress</a:t>
            </a:r>
          </a:p>
          <a:p>
            <a:pPr marL="457200" marR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457200" marR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endParaRPr lang="en-US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endParaRPr lang="en-US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 </a:t>
            </a:r>
            <a:r>
              <a:rPr lang="en-US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 outcomes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variations concerning social behavior 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small rise in perceived stress 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5073771" y="8556171"/>
            <a:ext cx="7707086" cy="1730828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4800" b="1" dirty="0"/>
              <a:t>Conclusion</a:t>
            </a:r>
            <a:endParaRPr lang="en-US" sz="4800" dirty="0"/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study used a minimal sample size, thus its inability to come up with precise observations. 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study results portrayed minimal variations in perceived stress levels and social responsiveness in patients who have ASD. 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is vital to enhance this research since there exists a major gap on TR and autism patients. </a:t>
            </a:r>
          </a:p>
          <a:p>
            <a:pPr marL="342900" marR="0" lvl="0" indent="-34290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More research is mandatory to assist in the goal to help Autism patients.</a:t>
            </a:r>
            <a:endParaRPr lang="en-US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719800" y="18656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5156" y="16044243"/>
            <a:ext cx="8703101" cy="44221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8316" y="21814971"/>
            <a:ext cx="8980714" cy="31024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7542" y="25385278"/>
            <a:ext cx="19398341" cy="16548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1835" y="28647012"/>
            <a:ext cx="4152994" cy="4387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04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391</TotalTime>
  <Words>188</Words>
  <Application>Microsoft Office PowerPoint</Application>
  <PresentationFormat>Custom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sam jones</cp:lastModifiedBy>
  <cp:revision>1</cp:revision>
  <dcterms:created xsi:type="dcterms:W3CDTF">2020-12-12T15:42:15Z</dcterms:created>
  <dcterms:modified xsi:type="dcterms:W3CDTF">2021-02-01T01:03:18Z</dcterms:modified>
</cp:coreProperties>
</file>